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/>
    <p:restoredTop sz="91837"/>
  </p:normalViewPr>
  <p:slideViewPr>
    <p:cSldViewPr snapToGrid="0">
      <p:cViewPr>
        <p:scale>
          <a:sx n="102" d="100"/>
          <a:sy n="102" d="100"/>
        </p:scale>
        <p:origin x="9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30461-3194-C340-8AAC-2F1CAD41CCB3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632F6-A815-1047-85DC-B2F194F49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141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059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3560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8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443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030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571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9891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67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3356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195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562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954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70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105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93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602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EB7F-E91C-314D-BC15-482BD7452D9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552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32F6-A815-1047-85DC-B2F194F49EF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561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734B5-8C2D-E9BC-8F0D-BFA6D81B8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D28AE2-123B-1107-6620-67858F0A2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B3B04-A971-0E0C-666D-5FD41B58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B331FB-476C-6CBB-B786-FFCF6F59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2DDBD-7618-2FD0-A8A0-5AA1F53F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16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F145F-C583-5E01-31B7-504055FD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0F1128-F153-1709-ECF9-408F7C77A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1033F-ACEA-3F2A-7EA9-5B330BC6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A8C739-261A-24CC-73D2-D2EF9457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761F2-B35E-E610-18BF-F627B6F0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12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89C496-D1ED-82C2-303B-1FDB90994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3C4E2D-7EDA-9D43-FDFE-B58956504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3FE71-5633-2B02-63E8-B89100B1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191E5-605C-D9EC-CC37-1A700C56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7D5D93-0330-F31B-42B8-79417DA5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90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237B2-73A3-E0D1-30EA-A6655FA6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38EE2-4416-9607-17E0-BF235A62E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402BE-63DB-883B-ECC9-033C0E1B9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62BC07-2286-0DA8-C9C2-DFFEAD81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B1A275-0FDB-DEE8-AA7F-50EBA84A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000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2A95B-59AD-7EF3-DFF0-155CE338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403AE0-B6B6-A38E-7F5D-DB61CC95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A10643-5B85-7415-FDD1-B6DFD8B8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27D1B-F7DF-E720-008E-35F66D38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0AD0D-B485-0201-67E3-056E28A1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118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0141B-0E82-CC77-02D3-FB56BAB6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EA8680-5629-59BE-7569-43FEF8378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141279-0DEF-DAD0-AE7C-39EFCB20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502AE9-82F1-2C23-6BD4-AAE19B1B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9FFD43-8663-D033-0F0D-0F16C9DC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6C29E3-7AA8-3F4A-F9AE-4764E0B3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70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AEA2-610C-F2FA-970D-2B66E842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4E2155-8E0F-C5BA-6CA7-F87DC2FCC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662CE4-3E9D-C136-864E-86C67CD3B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744548-027B-E268-10A7-8F6886541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79380E-EBC0-A7D3-6F93-0704928C0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EA6CA7-F294-9E90-2E17-039CA6590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9E1F12-69E9-3256-9920-46AC13B5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DD7468-EE27-D481-3A94-79830932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53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61E83-5613-EA37-B852-CA0DA812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8CB05B-CDDB-6A20-9204-E62869E1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023687-8EF8-6274-4473-42B97D55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CA8FAE-F0BF-0220-B3BC-036CB6AA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909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1F044A-6FDB-CA9C-29DA-C0701DDC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137CF6-7D52-1B28-49E5-3E046DFC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A0053-A907-9DEF-667C-E11971A4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063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FDD58-F76B-8CD9-EE66-373CA72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60FB3-FD7D-02DA-91A7-0E606793D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983A5B-0C67-8F51-E6C3-F74075F95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522084-4D03-36B9-A676-B86BD009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CBD127-2916-0802-6850-0122265C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A8C51D-51BE-EEC3-1E26-24F017F7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3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B8212-E82C-3B03-B8E8-7148EFF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B99664-DBC1-67FE-16D1-BB3CB08FB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DEFDD5-58BA-4506-8B7E-74AE3CED3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0E86D0-7247-33DC-2EA0-7D7603CC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0F797A-D8FD-5EB4-BFE0-CAB91945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613143-91DB-2F22-9FED-2D788855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78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AC6DFB-2279-1380-C4E3-2C76EE51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3A8C7-4F2B-503F-74BE-6F3D1952C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454830-AB05-D522-D4B2-FC28FFD8B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81B3B-26F6-8145-815F-C491CB852FE6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1637F-D2A3-A431-2191-C137DE5A3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4E7CB-E79A-32FA-731B-58C70A489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2B7D9-A156-F24A-BAF2-692D5213AD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436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ACF4FD5A-8DCB-1621-E8D8-20A8C2EE66ED}"/>
              </a:ext>
            </a:extLst>
          </p:cNvPr>
          <p:cNvSpPr/>
          <p:nvPr/>
        </p:nvSpPr>
        <p:spPr>
          <a:xfrm>
            <a:off x="1225320" y="1587500"/>
            <a:ext cx="9741360" cy="1156391"/>
          </a:xfrm>
          <a:prstGeom prst="roundRect">
            <a:avLst/>
          </a:prstGeom>
          <a:solidFill>
            <a:srgbClr val="0000A0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148151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öhne"/>
              </a:rPr>
              <a:t>Python </a:t>
            </a:r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数据分析补充内容（分类和回归）</a:t>
            </a:r>
            <a:endParaRPr lang="en-US" altLang="zh-CN" sz="24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EEB631-4401-AD79-F703-40779433895C}"/>
              </a:ext>
            </a:extLst>
          </p:cNvPr>
          <p:cNvSpPr txBox="1"/>
          <p:nvPr/>
        </p:nvSpPr>
        <p:spPr>
          <a:xfrm>
            <a:off x="3035461" y="3429000"/>
            <a:ext cx="6121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öhne"/>
              </a:rPr>
              <a:t>Author: Will </a:t>
            </a:r>
            <a:r>
              <a:rPr lang="en-US" altLang="zh-CN" sz="2400" dirty="0" err="1">
                <a:latin typeface="Söhne"/>
              </a:rPr>
              <a:t>Zuo</a:t>
            </a:r>
            <a:endParaRPr lang="en-US" altLang="zh-CN" sz="2400" dirty="0">
              <a:latin typeface="Söhne"/>
            </a:endParaRPr>
          </a:p>
          <a:p>
            <a:pPr algn="ctr"/>
            <a:r>
              <a:rPr lang="en-US" altLang="zh-CN" sz="2400" dirty="0">
                <a:latin typeface="Söhne"/>
              </a:rPr>
              <a:t>Supervisor: </a:t>
            </a:r>
            <a:r>
              <a:rPr lang="en-US" altLang="zh-CN" sz="2400" dirty="0" err="1">
                <a:latin typeface="Söhne"/>
              </a:rPr>
              <a:t>Aiping</a:t>
            </a:r>
            <a:r>
              <a:rPr lang="en-US" altLang="zh-CN" sz="2400" dirty="0">
                <a:latin typeface="Söhne"/>
              </a:rPr>
              <a:t> Jiang</a:t>
            </a:r>
          </a:p>
          <a:p>
            <a:pPr algn="ctr"/>
            <a:endParaRPr lang="en-US" altLang="zh-CN" sz="2400" dirty="0">
              <a:latin typeface="Söhne"/>
            </a:endParaRPr>
          </a:p>
          <a:p>
            <a:pPr algn="ctr"/>
            <a:r>
              <a:rPr lang="en-US" altLang="zh-CN" sz="2400" dirty="0">
                <a:latin typeface="Söhne"/>
              </a:rPr>
              <a:t>SILC Business School, Shanghai University</a:t>
            </a:r>
          </a:p>
          <a:p>
            <a:pPr algn="ctr"/>
            <a:endParaRPr lang="en-US" altLang="zh-CN" sz="2400" dirty="0">
              <a:latin typeface="Söhne"/>
            </a:endParaRPr>
          </a:p>
          <a:p>
            <a:pPr algn="ctr"/>
            <a:r>
              <a:rPr lang="en-US" altLang="zh-CN" sz="2400">
                <a:latin typeface="Söhne"/>
              </a:rPr>
              <a:t>December 27, </a:t>
            </a:r>
            <a:r>
              <a:rPr lang="en-US" altLang="zh-CN" sz="2400" dirty="0">
                <a:latin typeface="Söhne"/>
              </a:rPr>
              <a:t>2023</a:t>
            </a:r>
            <a:endParaRPr lang="zh-CN" altLang="en-US" sz="2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4909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0"/>
    </mc:Choice>
    <mc:Fallback xmlns="">
      <p:transition spd="slow" advTm="158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前情提要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DEF8FE-82E5-D86B-D504-324516A619C5}"/>
              </a:ext>
            </a:extLst>
          </p:cNvPr>
          <p:cNvSpPr txBox="1"/>
          <p:nvPr/>
        </p:nvSpPr>
        <p:spPr>
          <a:xfrm>
            <a:off x="460027" y="636970"/>
            <a:ext cx="11271946" cy="6090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数据分析的基本范式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数据收集、数据清洗、特征工程、模型构建及参数调优、模型评价</a:t>
            </a:r>
            <a:endParaRPr lang="en-US" altLang="zh-CN" sz="2400" dirty="0">
              <a:solidFill>
                <a:srgbClr val="0000A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分类问题和回归问题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关联和区别</a:t>
            </a:r>
            <a:endParaRPr lang="en-US" altLang="zh-CN" sz="240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特点、适用模型、</a:t>
            </a:r>
            <a:r>
              <a:rPr lang="zh-CN" altLang="en-US" sz="24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评价指标</a:t>
            </a:r>
            <a:endParaRPr lang="en-US" altLang="zh-CN" sz="240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机器学习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zh-CN" altLang="en-US" sz="24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人的学习的类比</a:t>
            </a: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）数据集分割，</a:t>
            </a:r>
            <a:r>
              <a:rPr lang="zh-CN" altLang="en-US" sz="24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交叉验证</a:t>
            </a:r>
            <a:endParaRPr lang="en-US" altLang="zh-CN" sz="240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过拟合、欠拟合</a:t>
            </a: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，参数优化</a:t>
            </a:r>
            <a:endParaRPr lang="en-US" altLang="zh-CN" sz="2400" dirty="0">
              <a:solidFill>
                <a:srgbClr val="0000A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模型</a:t>
            </a:r>
            <a:r>
              <a:rPr lang="zh-CN" altLang="en-US" sz="24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复杂性、精确性、泛化性</a:t>
            </a:r>
            <a:endParaRPr lang="en-US" altLang="zh-CN" sz="240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三大模型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回归模型</a:t>
            </a: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：线性回归、</a:t>
            </a:r>
            <a:r>
              <a:rPr lang="en-US" altLang="zh-CN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Ridge</a:t>
            </a: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回归、</a:t>
            </a:r>
            <a:r>
              <a:rPr lang="en-US" altLang="zh-CN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Lasso</a:t>
            </a: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回归</a:t>
            </a:r>
            <a:endParaRPr lang="en-US" altLang="zh-CN" sz="2400" dirty="0">
              <a:solidFill>
                <a:srgbClr val="0000A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树模型</a:t>
            </a: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：决策树、</a:t>
            </a:r>
            <a:r>
              <a:rPr lang="zh-CN" altLang="en-US" sz="24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集成模型</a:t>
            </a: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sz="2400" dirty="0" err="1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Bagging,boosting,stacking,blending</a:t>
            </a: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endParaRPr lang="en-US" altLang="zh-CN" sz="2400" dirty="0">
              <a:solidFill>
                <a:srgbClr val="0000A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128434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前情提要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2" name="图片 11" descr="表格&#10;&#10;描述已自动生成">
            <a:extLst>
              <a:ext uri="{FF2B5EF4-FFF2-40B4-BE49-F238E27FC236}">
                <a16:creationId xmlns:a16="http://schemas.microsoft.com/office/drawing/2014/main" id="{6DE2F321-B2F5-14EC-D855-1CB4340F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82" y="2292263"/>
            <a:ext cx="5519589" cy="4560367"/>
          </a:xfrm>
          <a:prstGeom prst="rect">
            <a:avLst/>
          </a:prstGeom>
        </p:spPr>
      </p:pic>
      <p:pic>
        <p:nvPicPr>
          <p:cNvPr id="14" name="图片 13" descr="文本&#10;&#10;中度可信度描述已自动生成">
            <a:extLst>
              <a:ext uri="{FF2B5EF4-FFF2-40B4-BE49-F238E27FC236}">
                <a16:creationId xmlns:a16="http://schemas.microsoft.com/office/drawing/2014/main" id="{7ADF77CE-1B3D-570C-B00F-1A6B83194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900" y="622500"/>
            <a:ext cx="5375624" cy="62301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7E0B2A0-ECAF-3775-668E-C7CF0C2B6745}"/>
              </a:ext>
            </a:extLst>
          </p:cNvPr>
          <p:cNvSpPr txBox="1"/>
          <p:nvPr/>
        </p:nvSpPr>
        <p:spPr>
          <a:xfrm>
            <a:off x="283199" y="812364"/>
            <a:ext cx="5660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聚类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(Clustering)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是按照某个特定标准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如距离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把一个数据集分割成不同的类或簇，使得</a:t>
            </a:r>
            <a:r>
              <a:rPr lang="zh-CN" altLang="en-US" b="1" i="0" dirty="0">
                <a:solidFill>
                  <a:srgbClr val="35B378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同一个簇内的数据对象的相似性尽可能大，同时不在同一个簇中的数据对象的差异性也尽可能地大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。也即聚类后同一类的数据尽可能聚集到一起，不同类数据尽量分离。</a:t>
            </a: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1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前情提要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37968CC6-B078-DF1A-BA7E-DD5B4EB02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21"/>
          <a:stretch/>
        </p:blipFill>
        <p:spPr>
          <a:xfrm>
            <a:off x="0" y="1474892"/>
            <a:ext cx="3958416" cy="3723392"/>
          </a:xfrm>
          <a:prstGeom prst="rect">
            <a:avLst/>
          </a:prstGeom>
        </p:spPr>
      </p:pic>
      <p:pic>
        <p:nvPicPr>
          <p:cNvPr id="13" name="图片 12" descr="图表, 散点图&#10;&#10;描述已自动生成">
            <a:extLst>
              <a:ext uri="{FF2B5EF4-FFF2-40B4-BE49-F238E27FC236}">
                <a16:creationId xmlns:a16="http://schemas.microsoft.com/office/drawing/2014/main" id="{7ECB25E2-5C9E-7DB9-EC17-D034A9E7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756" y="1558239"/>
            <a:ext cx="4775591" cy="3581693"/>
          </a:xfrm>
          <a:prstGeom prst="rect">
            <a:avLst/>
          </a:prstGeom>
        </p:spPr>
      </p:pic>
      <p:pic>
        <p:nvPicPr>
          <p:cNvPr id="16" name="图片 15" descr="图表, 散点图&#10;&#10;描述已自动生成">
            <a:extLst>
              <a:ext uri="{FF2B5EF4-FFF2-40B4-BE49-F238E27FC236}">
                <a16:creationId xmlns:a16="http://schemas.microsoft.com/office/drawing/2014/main" id="{8069524F-073A-688A-44FA-58CA7D907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21"/>
          <a:stretch/>
        </p:blipFill>
        <p:spPr>
          <a:xfrm>
            <a:off x="8260158" y="1579802"/>
            <a:ext cx="3931842" cy="36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前情提要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图片 9" descr="图表, 散点图&#10;&#10;描述已自动生成">
            <a:extLst>
              <a:ext uri="{FF2B5EF4-FFF2-40B4-BE49-F238E27FC236}">
                <a16:creationId xmlns:a16="http://schemas.microsoft.com/office/drawing/2014/main" id="{3D614438-ABC1-77CB-0E21-7671564B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081"/>
            <a:ext cx="6663847" cy="3358924"/>
          </a:xfrm>
          <a:prstGeom prst="rect">
            <a:avLst/>
          </a:prstGeom>
        </p:spPr>
      </p:pic>
      <p:pic>
        <p:nvPicPr>
          <p:cNvPr id="14" name="图片 13" descr="图表, 表面图&#10;&#10;描述已自动生成">
            <a:extLst>
              <a:ext uri="{FF2B5EF4-FFF2-40B4-BE49-F238E27FC236}">
                <a16:creationId xmlns:a16="http://schemas.microsoft.com/office/drawing/2014/main" id="{C8CBAC1B-1167-9F3C-D00F-61B55272D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54" y="566081"/>
            <a:ext cx="3255260" cy="2897539"/>
          </a:xfrm>
          <a:prstGeom prst="rect">
            <a:avLst/>
          </a:prstGeom>
        </p:spPr>
      </p:pic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DF4260F8-FD86-19A5-657A-543C66565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984" y="1254446"/>
            <a:ext cx="2370670" cy="1520807"/>
          </a:xfrm>
          <a:prstGeom prst="rect">
            <a:avLst/>
          </a:prstGeom>
        </p:spPr>
      </p:pic>
      <p:pic>
        <p:nvPicPr>
          <p:cNvPr id="19" name="图片 18" descr="图表, 散点图&#10;&#10;描述已自动生成">
            <a:extLst>
              <a:ext uri="{FF2B5EF4-FFF2-40B4-BE49-F238E27FC236}">
                <a16:creationId xmlns:a16="http://schemas.microsoft.com/office/drawing/2014/main" id="{CB5A3403-5E8D-652E-CA34-0BA92F21C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923262"/>
            <a:ext cx="7798625" cy="2929367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25D52716-5289-981E-86F4-95B362B26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624" y="4159925"/>
            <a:ext cx="4402194" cy="19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1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前情提要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3A08C4-4D85-DDD2-AF3A-880A41BE8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09"/>
          <a:stretch/>
        </p:blipFill>
        <p:spPr>
          <a:xfrm>
            <a:off x="2339588" y="626088"/>
            <a:ext cx="6712057" cy="3039764"/>
          </a:xfrm>
          <a:prstGeom prst="rect">
            <a:avLst/>
          </a:prstGeom>
        </p:spPr>
      </p:pic>
      <p:pic>
        <p:nvPicPr>
          <p:cNvPr id="13" name="图片 12" descr="图表, 散点图&#10;&#10;描述已自动生成">
            <a:extLst>
              <a:ext uri="{FF2B5EF4-FFF2-40B4-BE49-F238E27FC236}">
                <a16:creationId xmlns:a16="http://schemas.microsoft.com/office/drawing/2014/main" id="{D736BC66-1B18-2766-1951-FD7B0C0F9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98" b="11567"/>
          <a:stretch/>
        </p:blipFill>
        <p:spPr>
          <a:xfrm>
            <a:off x="205350" y="3429000"/>
            <a:ext cx="3589635" cy="3431788"/>
          </a:xfrm>
          <a:prstGeom prst="rect">
            <a:avLst/>
          </a:prstGeom>
        </p:spPr>
      </p:pic>
      <p:sp>
        <p:nvSpPr>
          <p:cNvPr id="15" name="AutoShape 2" descr="图片">
            <a:extLst>
              <a:ext uri="{FF2B5EF4-FFF2-40B4-BE49-F238E27FC236}">
                <a16:creationId xmlns:a16="http://schemas.microsoft.com/office/drawing/2014/main" id="{FF05919D-AD43-3D8E-D8BB-500CCCD8B0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0EBCBC8-B241-36C5-92FC-9CE071057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624" y="3581400"/>
            <a:ext cx="4064000" cy="3048000"/>
          </a:xfrm>
          <a:prstGeom prst="rect">
            <a:avLst/>
          </a:prstGeom>
        </p:spPr>
      </p:pic>
      <p:pic>
        <p:nvPicPr>
          <p:cNvPr id="20" name="图片 19" descr="图表, 散点图&#10;&#10;描述已自动生成">
            <a:extLst>
              <a:ext uri="{FF2B5EF4-FFF2-40B4-BE49-F238E27FC236}">
                <a16:creationId xmlns:a16="http://schemas.microsoft.com/office/drawing/2014/main" id="{B084FAE4-8EEF-DE18-C614-A79E400DA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16" b="13850"/>
          <a:stretch/>
        </p:blipFill>
        <p:spPr>
          <a:xfrm>
            <a:off x="7798623" y="3524271"/>
            <a:ext cx="3456243" cy="31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前情提要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90AFDC-8F05-C34B-9DA7-F935A241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7" y="565323"/>
            <a:ext cx="4790766" cy="45200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1F2ABF-8CE3-5A18-CA69-BF488DF35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006" y="735025"/>
            <a:ext cx="4514665" cy="43503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39B0F3F-CE58-B240-24CA-F9C30FDEC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708" y="4550897"/>
            <a:ext cx="3893237" cy="23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前情提要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CE213D-F5A6-8B92-6BF7-36BFE7C5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194"/>
            <a:ext cx="6338170" cy="60905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050F17F-5EFA-41CB-19A8-749904F18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934" y="1628384"/>
            <a:ext cx="6045895" cy="45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0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前情提要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64CBAF-C43F-E28C-1D34-DCD2CFB8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2" y="721140"/>
            <a:ext cx="5773323" cy="61314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ACFF69-31CF-7DD6-6DC8-921438C75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3372"/>
            <a:ext cx="5550465" cy="459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前情提要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A39574-4E78-34C6-9A48-5D5B404A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06" y="907789"/>
            <a:ext cx="11543188" cy="53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基本范式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1C6729-8342-D0B9-8303-8DB7D0C9571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FA372-1650-35E2-C794-87C53DE862D0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A4B8E-FDEC-8F39-E873-95A5C8BA5AB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7232F-3834-5F3F-E847-6B94711370FB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CBBFE-E09D-C47D-F2C3-E4862D29DA27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4015B7-76D2-E96D-1C9D-F5290AD313CF}"/>
              </a:ext>
            </a:extLst>
          </p:cNvPr>
          <p:cNvSpPr txBox="1"/>
          <p:nvPr/>
        </p:nvSpPr>
        <p:spPr>
          <a:xfrm>
            <a:off x="460027" y="636970"/>
            <a:ext cx="11271946" cy="614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数据分析的基本范式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数据收集：开放数据、问卷数据、爬虫数据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…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数据清洗：</a:t>
            </a:r>
            <a:r>
              <a:rPr lang="zh-CN" altLang="en-US" sz="28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探索性数据分析（理解数据）</a:t>
            </a:r>
            <a:endParaRPr lang="en-US" altLang="zh-CN" sz="2800" dirty="0">
              <a:solidFill>
                <a:srgbClr val="0000A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重复值处理、异常值处理、缺失值处理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数据离散化、数据标准化、数据归一化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数据可视化：单变量分析、多变量分析</a:t>
            </a:r>
            <a:endParaRPr lang="en-US" altLang="zh-CN" sz="2400" dirty="0">
              <a:latin typeface="Söhne"/>
              <a:ea typeface="KaiTi" panose="02010609060101010101" pitchFamily="49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特征工程：</a:t>
            </a:r>
            <a:r>
              <a:rPr lang="zh-CN" altLang="en-US" sz="28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特征和数据决定了模型的上限</a:t>
            </a:r>
            <a:endParaRPr lang="en-US" altLang="zh-CN" sz="28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特征提取：特征衍生、特征降维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特征筛选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模型构建及参数调优：</a:t>
            </a:r>
            <a:r>
              <a:rPr lang="zh-CN" altLang="en-US" sz="28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这个步骤是为了不断逼近这个上限</a:t>
            </a:r>
            <a:endParaRPr lang="en-US" altLang="zh-CN" sz="28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监督学习 </a:t>
            </a:r>
            <a:r>
              <a:rPr lang="zh-CN" altLang="en-US" sz="2400" dirty="0">
                <a:latin typeface="Söhne"/>
              </a:rPr>
              <a:t>Supervised learning</a:t>
            </a:r>
            <a:endParaRPr lang="en-US" altLang="zh-CN" sz="2400" dirty="0">
              <a:latin typeface="Söhne"/>
            </a:endParaRPr>
          </a:p>
          <a:p>
            <a:pPr marL="1371600" lvl="2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无监督学习 </a:t>
            </a:r>
            <a:r>
              <a:rPr lang="zh-CN" altLang="en-US" sz="2400" dirty="0">
                <a:latin typeface="Söhne"/>
              </a:rPr>
              <a:t>Unsupervised learning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模型评价：</a:t>
            </a:r>
            <a:r>
              <a:rPr lang="zh-CN" altLang="en-US" sz="2800" dirty="0">
                <a:solidFill>
                  <a:srgbClr val="000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复杂性、准确性、泛化性、可解释性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AAB07-0427-07E8-C0AD-2686AB2E3EF1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0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28D844B-5707-210B-C7FB-6C5A27BE0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07"/>
          <a:stretch/>
        </p:blipFill>
        <p:spPr>
          <a:xfrm>
            <a:off x="130628" y="558140"/>
            <a:ext cx="11930743" cy="63070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83459B2-1412-8EF2-CB3B-566BB54071AA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基本范式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C26A80-1857-456B-A651-E576F1F88DF6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ADED06-C6AB-8D56-6FF5-46F212A70BE5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B23185-C4DB-ED40-42B5-2027D5D58C08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45B4B5-F8AB-0EC6-F101-D2ED0E66C608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530DBF-8A14-B1D9-0CAC-E6A60804AA50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A2DEB9-304F-720F-7834-4ECB8DD19218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31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22267F7-513F-F7E6-A803-518993158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65472"/>
              </p:ext>
            </p:extLst>
          </p:nvPr>
        </p:nvGraphicFramePr>
        <p:xfrm>
          <a:off x="293914" y="769093"/>
          <a:ext cx="11702143" cy="58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214">
                  <a:extLst>
                    <a:ext uri="{9D8B030D-6E8A-4147-A177-3AD203B41FA5}">
                      <a16:colId xmlns:a16="http://schemas.microsoft.com/office/drawing/2014/main" val="1021611197"/>
                    </a:ext>
                  </a:extLst>
                </a:gridCol>
                <a:gridCol w="5536732">
                  <a:extLst>
                    <a:ext uri="{9D8B030D-6E8A-4147-A177-3AD203B41FA5}">
                      <a16:colId xmlns:a16="http://schemas.microsoft.com/office/drawing/2014/main" val="772019323"/>
                    </a:ext>
                  </a:extLst>
                </a:gridCol>
                <a:gridCol w="4995197">
                  <a:extLst>
                    <a:ext uri="{9D8B030D-6E8A-4147-A177-3AD203B41FA5}">
                      <a16:colId xmlns:a16="http://schemas.microsoft.com/office/drawing/2014/main" val="4086533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kern="1200" dirty="0">
                          <a:solidFill>
                            <a:schemeClr val="bg1"/>
                          </a:solidFill>
                          <a:latin typeface="Söhne"/>
                          <a:ea typeface="+mn-ea"/>
                          <a:cs typeface="+mn-cs"/>
                        </a:rPr>
                        <a:t>Classification</a:t>
                      </a:r>
                      <a:r>
                        <a:rPr lang="zh-CN" altLang="en-US" sz="2400" b="0" kern="1200" dirty="0">
                          <a:solidFill>
                            <a:schemeClr val="bg1"/>
                          </a:solidFill>
                          <a:latin typeface="Söhne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kern="1200" dirty="0">
                          <a:solidFill>
                            <a:schemeClr val="bg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分类问题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kern="1200" dirty="0">
                          <a:solidFill>
                            <a:schemeClr val="bg1"/>
                          </a:solidFill>
                          <a:latin typeface="Söhne"/>
                          <a:ea typeface="+mn-ea"/>
                          <a:cs typeface="+mn-cs"/>
                        </a:rPr>
                        <a:t>Regression</a:t>
                      </a:r>
                      <a:r>
                        <a:rPr lang="zh-CN" altLang="en-US" sz="2400" b="0" kern="1200" dirty="0">
                          <a:solidFill>
                            <a:schemeClr val="bg1"/>
                          </a:solidFill>
                          <a:latin typeface="Söhne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kern="1200" dirty="0">
                          <a:solidFill>
                            <a:schemeClr val="bg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回归问题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3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解决问题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预测</a:t>
                      </a:r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类别标签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的任务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输出是类别标签</a:t>
                      </a:r>
                      <a:endParaRPr lang="zh-CN" altLang="en-US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预测</a:t>
                      </a:r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连续数值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的任务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输出是连续数值</a:t>
                      </a:r>
                      <a:endParaRPr lang="zh-CN" altLang="en-US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64405"/>
                  </a:ext>
                </a:extLst>
              </a:tr>
              <a:tr h="151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应用举例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财务欺诈判断、邮件是否为垃圾邮件</a:t>
                      </a:r>
                    </a:p>
                    <a:p>
                      <a:pPr algn="ctr"/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患者是否患有特定疾病、图像中物体的识别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房价预测、股票价格预测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气温预测、满意度预测、离职率预测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134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适用模型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线性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模型（多元回归、逻辑回归、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LASSO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回归、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Ridge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回归、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SVM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支持向量机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[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线性核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]…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）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非线性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模型（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SVM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支持向量机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[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非线性核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]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、树模型、贝叶斯模型、神经网络模型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…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）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  <a:cs typeface="+mn-cs"/>
                      </a:endParaRPr>
                    </a:p>
                    <a:p>
                      <a:pPr marL="285750" marR="0" lvl="0" indent="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树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及其集成模型（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Decision tree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Random forest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Adaboost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XGBoost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LightGBM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Catboost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）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  <a:cs typeface="+mn-cs"/>
                      </a:endParaRPr>
                    </a:p>
                    <a:p>
                      <a:pPr marL="285750" marR="0" lvl="0" indent="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贝叶斯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模型（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Naive Bayes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Dynamic Bayes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Variational Bayes…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）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  <a:cs typeface="+mn-cs"/>
                      </a:endParaRPr>
                    </a:p>
                    <a:p>
                      <a:pPr marL="285750" marR="0" lvl="0" indent="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神经网络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模型（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MLP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RNN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LSTM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GRU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Transformer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DenseNets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）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  <a:cs typeface="+mn-cs"/>
                      </a:endParaRPr>
                    </a:p>
                    <a:p>
                      <a:pPr marL="285750" marR="0" lvl="0" indent="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其他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模型（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KNN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GANs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VAEs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Gaussian process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MDN...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46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参数寻优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网格搜索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Grid Search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、随机搜索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Random Search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贝叶斯优化、基于算法的优化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…</a:t>
                      </a:r>
                    </a:p>
                    <a:p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【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常用库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】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scikit-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Opitimize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Hyperopt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Optuna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Spearmint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Gaussian Process-based Hyperparameter Optimization (GPGO)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Ray Tune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GPyOpt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SigOpt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Keras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 Tuner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89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评价指标</a:t>
                      </a:r>
                      <a:endParaRPr lang="en-US" altLang="zh-CN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（精确度）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准确率、精确率、召回率、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F1-score</a:t>
                      </a:r>
                    </a:p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ROC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曲线和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AUC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R2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MSE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RMSE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MAE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MAPE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AIC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Söhne"/>
                          <a:ea typeface="+mn-ea"/>
                          <a:cs typeface="+mn-cs"/>
                        </a:rPr>
                        <a:t>BIC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Söhne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65524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693E224-B147-9785-9B41-9EBCD2EC56A8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基本范式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045B2E-5429-CEE5-6367-97B0DEDF4BA5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AC6867-EE55-FCC3-1FC5-67F3847101E3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</a:t>
            </a:r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30C9FA-F2C0-8411-F46D-886B4E39A97E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3FCA954-663D-C09E-2AF3-2C037BD97DB7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6602E9A-D4C8-AB4E-1FD7-E4FB0CAA8DCA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49DCA6-6B60-2225-C6BB-450DC0BB1682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1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>
            <a:extLst>
              <a:ext uri="{FF2B5EF4-FFF2-40B4-BE49-F238E27FC236}">
                <a16:creationId xmlns:a16="http://schemas.microsoft.com/office/drawing/2014/main" id="{F8ED7E58-05B8-C4BD-803D-44AD5AFAB1A3}"/>
              </a:ext>
            </a:extLst>
          </p:cNvPr>
          <p:cNvSpPr/>
          <p:nvPr/>
        </p:nvSpPr>
        <p:spPr>
          <a:xfrm>
            <a:off x="324853" y="697831"/>
            <a:ext cx="5815113" cy="29838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3039B83-9389-C77E-FE48-69248E42F879}"/>
              </a:ext>
            </a:extLst>
          </p:cNvPr>
          <p:cNvSpPr/>
          <p:nvPr/>
        </p:nvSpPr>
        <p:spPr>
          <a:xfrm>
            <a:off x="2387970" y="2533446"/>
            <a:ext cx="1606516" cy="885600"/>
          </a:xfrm>
          <a:prstGeom prst="roundRect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latin typeface="Weibei SC" panose="03000800000000000000" pitchFamily="66" charset="-128"/>
                <a:ea typeface="Weibei SC" panose="03000800000000000000" pitchFamily="66" charset="-128"/>
              </a:rPr>
              <a:t>规律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59FA2EA-CF28-3D84-EB47-361B3B97D2AD}"/>
              </a:ext>
            </a:extLst>
          </p:cNvPr>
          <p:cNvSpPr/>
          <p:nvPr/>
        </p:nvSpPr>
        <p:spPr>
          <a:xfrm>
            <a:off x="467680" y="2533446"/>
            <a:ext cx="887089" cy="885600"/>
          </a:xfrm>
          <a:prstGeom prst="roundRect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新的</a:t>
            </a:r>
            <a:endParaRPr kumimoji="1" lang="en-US" altLang="zh-CN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问题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D651AF79-04C5-F4D2-64FD-FC01914A40C3}"/>
              </a:ext>
            </a:extLst>
          </p:cNvPr>
          <p:cNvSpPr/>
          <p:nvPr/>
        </p:nvSpPr>
        <p:spPr>
          <a:xfrm>
            <a:off x="1511152" y="2777463"/>
            <a:ext cx="773884" cy="3975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FBD5D6C7-2F1E-274D-D019-E558C8C31573}"/>
              </a:ext>
            </a:extLst>
          </p:cNvPr>
          <p:cNvSpPr/>
          <p:nvPr/>
        </p:nvSpPr>
        <p:spPr>
          <a:xfrm>
            <a:off x="4148026" y="2787416"/>
            <a:ext cx="773884" cy="3975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95DC29C-E976-FEA7-6AC8-D790869DBEE3}"/>
              </a:ext>
            </a:extLst>
          </p:cNvPr>
          <p:cNvSpPr/>
          <p:nvPr/>
        </p:nvSpPr>
        <p:spPr>
          <a:xfrm>
            <a:off x="5027687" y="2543400"/>
            <a:ext cx="887089" cy="885600"/>
          </a:xfrm>
          <a:prstGeom prst="roundRect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未来答案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D0AD22F-E8D6-F3C3-E065-F50E9D0FB2D2}"/>
              </a:ext>
            </a:extLst>
          </p:cNvPr>
          <p:cNvSpPr/>
          <p:nvPr/>
        </p:nvSpPr>
        <p:spPr>
          <a:xfrm>
            <a:off x="2387970" y="916180"/>
            <a:ext cx="1606516" cy="558140"/>
          </a:xfrm>
          <a:prstGeom prst="roundRect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历史经验</a:t>
            </a: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B4E308CC-A9DC-864D-D52E-D7049BCA3DE6}"/>
              </a:ext>
            </a:extLst>
          </p:cNvPr>
          <p:cNvSpPr/>
          <p:nvPr/>
        </p:nvSpPr>
        <p:spPr>
          <a:xfrm rot="5400000">
            <a:off x="2804285" y="1805101"/>
            <a:ext cx="773884" cy="3975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F02EC5-9BBB-2BEE-0227-350ACDB8A9F2}"/>
              </a:ext>
            </a:extLst>
          </p:cNvPr>
          <p:cNvSpPr txBox="1"/>
          <p:nvPr/>
        </p:nvSpPr>
        <p:spPr>
          <a:xfrm>
            <a:off x="1457703" y="24323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输入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F8307B-1097-1018-4499-C1CA3A0B7202}"/>
              </a:ext>
            </a:extLst>
          </p:cNvPr>
          <p:cNvSpPr txBox="1"/>
          <p:nvPr/>
        </p:nvSpPr>
        <p:spPr>
          <a:xfrm>
            <a:off x="4110977" y="24323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输出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A5C2C7-E27C-411D-1635-E068C366FF5C}"/>
              </a:ext>
            </a:extLst>
          </p:cNvPr>
          <p:cNvSpPr txBox="1"/>
          <p:nvPr/>
        </p:nvSpPr>
        <p:spPr>
          <a:xfrm>
            <a:off x="2500001" y="1537427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归</a:t>
            </a:r>
            <a:endParaRPr kumimoji="1" lang="en-US" altLang="zh-CN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纳</a:t>
            </a:r>
            <a:endParaRPr kumimoji="1" lang="en-US" altLang="zh-CN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9FA3932-8C34-CB84-06B5-A18725ED6823}"/>
              </a:ext>
            </a:extLst>
          </p:cNvPr>
          <p:cNvSpPr/>
          <p:nvPr/>
        </p:nvSpPr>
        <p:spPr>
          <a:xfrm>
            <a:off x="280887" y="3784033"/>
            <a:ext cx="5815113" cy="29838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ED5F73A3-71BD-DA19-D061-C7EC94905477}"/>
              </a:ext>
            </a:extLst>
          </p:cNvPr>
          <p:cNvSpPr/>
          <p:nvPr/>
        </p:nvSpPr>
        <p:spPr>
          <a:xfrm>
            <a:off x="2344004" y="5619648"/>
            <a:ext cx="1606516" cy="8856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latin typeface="Weibei SC" panose="03000800000000000000" pitchFamily="66" charset="-128"/>
                <a:ea typeface="Weibei SC" panose="03000800000000000000" pitchFamily="66" charset="-128"/>
              </a:rPr>
              <a:t>模型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391FDA3B-BCD3-05CF-A3BA-C87D3F6D10C6}"/>
              </a:ext>
            </a:extLst>
          </p:cNvPr>
          <p:cNvSpPr/>
          <p:nvPr/>
        </p:nvSpPr>
        <p:spPr>
          <a:xfrm>
            <a:off x="423714" y="5619648"/>
            <a:ext cx="887089" cy="8856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新的</a:t>
            </a:r>
            <a:endParaRPr kumimoji="1" lang="en-US" altLang="zh-CN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数据</a:t>
            </a: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9C50CE88-93C9-5FB3-D9F9-8F595A34C370}"/>
              </a:ext>
            </a:extLst>
          </p:cNvPr>
          <p:cNvSpPr/>
          <p:nvPr/>
        </p:nvSpPr>
        <p:spPr>
          <a:xfrm>
            <a:off x="1467186" y="5863665"/>
            <a:ext cx="773884" cy="3975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5B31E520-D898-FAD2-90CF-190E58D909AD}"/>
              </a:ext>
            </a:extLst>
          </p:cNvPr>
          <p:cNvSpPr/>
          <p:nvPr/>
        </p:nvSpPr>
        <p:spPr>
          <a:xfrm>
            <a:off x="4104060" y="5873618"/>
            <a:ext cx="773884" cy="3975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39C0812A-3272-F20B-865C-FA12BDDEEC53}"/>
              </a:ext>
            </a:extLst>
          </p:cNvPr>
          <p:cNvSpPr/>
          <p:nvPr/>
        </p:nvSpPr>
        <p:spPr>
          <a:xfrm>
            <a:off x="4983721" y="5629602"/>
            <a:ext cx="887089" cy="8856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未知属性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80EBFF72-F97E-3A99-9DC6-6E3A8EB0B054}"/>
              </a:ext>
            </a:extLst>
          </p:cNvPr>
          <p:cNvSpPr/>
          <p:nvPr/>
        </p:nvSpPr>
        <p:spPr>
          <a:xfrm>
            <a:off x="2344004" y="4002382"/>
            <a:ext cx="1606516" cy="55814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历史数据</a:t>
            </a: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0A1B281E-4805-05AA-4533-A7716ECA8E68}"/>
              </a:ext>
            </a:extLst>
          </p:cNvPr>
          <p:cNvSpPr/>
          <p:nvPr/>
        </p:nvSpPr>
        <p:spPr>
          <a:xfrm rot="5400000">
            <a:off x="2760319" y="4891303"/>
            <a:ext cx="773884" cy="3975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D5D732-8979-7E2E-61AC-D258744E9051}"/>
              </a:ext>
            </a:extLst>
          </p:cNvPr>
          <p:cNvSpPr txBox="1"/>
          <p:nvPr/>
        </p:nvSpPr>
        <p:spPr>
          <a:xfrm>
            <a:off x="1413737" y="55185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输入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A7F3A6E-678C-055F-9E4A-459555C19163}"/>
              </a:ext>
            </a:extLst>
          </p:cNvPr>
          <p:cNvSpPr txBox="1"/>
          <p:nvPr/>
        </p:nvSpPr>
        <p:spPr>
          <a:xfrm>
            <a:off x="4067011" y="55185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输出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7C5FABA-0B47-57D1-0654-E5D3321CD9AC}"/>
              </a:ext>
            </a:extLst>
          </p:cNvPr>
          <p:cNvSpPr txBox="1"/>
          <p:nvPr/>
        </p:nvSpPr>
        <p:spPr>
          <a:xfrm>
            <a:off x="2456035" y="4623629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训</a:t>
            </a:r>
            <a:endParaRPr kumimoji="1" lang="en-US" altLang="zh-CN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zh-CN" altLang="en-US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练</a:t>
            </a:r>
            <a:endParaRPr kumimoji="1" lang="en-US" altLang="zh-CN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EDE3778-E6A1-60AC-5F66-CF07480FCEDE}"/>
              </a:ext>
            </a:extLst>
          </p:cNvPr>
          <p:cNvGrpSpPr/>
          <p:nvPr/>
        </p:nvGrpSpPr>
        <p:grpSpPr>
          <a:xfrm>
            <a:off x="6390654" y="697831"/>
            <a:ext cx="5520459" cy="4625283"/>
            <a:chOff x="6363937" y="761997"/>
            <a:chExt cx="5520459" cy="3092337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E9C9027-D2CE-1E8A-1B67-3A33FB6F03B0}"/>
                </a:ext>
              </a:extLst>
            </p:cNvPr>
            <p:cNvSpPr/>
            <p:nvPr/>
          </p:nvSpPr>
          <p:spPr>
            <a:xfrm>
              <a:off x="6834601" y="773401"/>
              <a:ext cx="2103173" cy="1658982"/>
            </a:xfrm>
            <a:prstGeom prst="rect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KaiTi" panose="02010609060101010101" pitchFamily="49" charset="-122"/>
                  <a:ea typeface="KaiTi" panose="02010609060101010101" pitchFamily="49" charset="-122"/>
                </a:rPr>
                <a:t>训练集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8BABED3-7192-F521-2C04-3045D253FCAC}"/>
                </a:ext>
              </a:extLst>
            </p:cNvPr>
            <p:cNvSpPr/>
            <p:nvPr/>
          </p:nvSpPr>
          <p:spPr>
            <a:xfrm>
              <a:off x="6834600" y="2976802"/>
              <a:ext cx="2103175" cy="47497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测试集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F92AB12-24FC-1E32-2ECA-E23D2ACE7752}"/>
                </a:ext>
              </a:extLst>
            </p:cNvPr>
            <p:cNvSpPr/>
            <p:nvPr/>
          </p:nvSpPr>
          <p:spPr>
            <a:xfrm>
              <a:off x="6363937" y="773400"/>
              <a:ext cx="350374" cy="2666394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普通数据集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E24B675-68DB-E227-BCC4-B91D6289425C}"/>
                </a:ext>
              </a:extLst>
            </p:cNvPr>
            <p:cNvSpPr/>
            <p:nvPr/>
          </p:nvSpPr>
          <p:spPr>
            <a:xfrm>
              <a:off x="6834601" y="2432383"/>
              <a:ext cx="2113389" cy="544418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验证集</a:t>
              </a:r>
            </a:p>
          </p:txBody>
        </p:sp>
        <p:cxnSp>
          <p:nvCxnSpPr>
            <p:cNvPr id="41" name="直接箭头连接符 3">
              <a:extLst>
                <a:ext uri="{FF2B5EF4-FFF2-40B4-BE49-F238E27FC236}">
                  <a16:creationId xmlns:a16="http://schemas.microsoft.com/office/drawing/2014/main" id="{59BB85A6-4D47-54F4-F797-5D6CA33FF2A7}"/>
                </a:ext>
              </a:extLst>
            </p:cNvPr>
            <p:cNvCxnSpPr>
              <a:cxnSpLocks/>
            </p:cNvCxnSpPr>
            <p:nvPr/>
          </p:nvCxnSpPr>
          <p:spPr>
            <a:xfrm>
              <a:off x="9228292" y="773400"/>
              <a:ext cx="0" cy="263410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D8771A1-F649-F236-49C6-919EFC0FD6DC}"/>
                </a:ext>
              </a:extLst>
            </p:cNvPr>
            <p:cNvSpPr txBox="1"/>
            <p:nvPr/>
          </p:nvSpPr>
          <p:spPr>
            <a:xfrm>
              <a:off x="6539124" y="3485002"/>
              <a:ext cx="210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KaiTi" panose="02010609060101010101" pitchFamily="49" charset="-122"/>
                  <a:ea typeface="KaiTi" panose="02010609060101010101" pitchFamily="49" charset="-122"/>
                </a:rPr>
                <a:t>随机打乱数据顺序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CC1AC20-D3A8-8F4D-9221-34D846ABAB8B}"/>
                </a:ext>
              </a:extLst>
            </p:cNvPr>
            <p:cNvSpPr/>
            <p:nvPr/>
          </p:nvSpPr>
          <p:spPr>
            <a:xfrm>
              <a:off x="9841078" y="761998"/>
              <a:ext cx="2043317" cy="1658982"/>
            </a:xfrm>
            <a:prstGeom prst="rect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KaiTi" panose="02010609060101010101" pitchFamily="49" charset="-122"/>
                  <a:ea typeface="KaiTi" panose="02010609060101010101" pitchFamily="49" charset="-122"/>
                </a:rPr>
                <a:t>训练集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C968019-D514-DD81-892F-FC5FA2F004DC}"/>
                </a:ext>
              </a:extLst>
            </p:cNvPr>
            <p:cNvSpPr/>
            <p:nvPr/>
          </p:nvSpPr>
          <p:spPr>
            <a:xfrm>
              <a:off x="9841077" y="2965398"/>
              <a:ext cx="2043318" cy="47497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测试集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FE03A9B-5905-3C90-FCF1-261074381CF2}"/>
                </a:ext>
              </a:extLst>
            </p:cNvPr>
            <p:cNvSpPr/>
            <p:nvPr/>
          </p:nvSpPr>
          <p:spPr>
            <a:xfrm>
              <a:off x="9370414" y="761997"/>
              <a:ext cx="350374" cy="2666394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时间序列</a:t>
              </a:r>
              <a:r>
                <a:rPr lang="zh-CN" altLang="en-US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数据集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3F35584-E4DA-0ED0-9978-04447A73EED5}"/>
                </a:ext>
              </a:extLst>
            </p:cNvPr>
            <p:cNvSpPr/>
            <p:nvPr/>
          </p:nvSpPr>
          <p:spPr>
            <a:xfrm>
              <a:off x="9841078" y="2420980"/>
              <a:ext cx="2043318" cy="544418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验证集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B8ED60B-993C-5A74-D933-B0D08A79DBC6}"/>
                </a:ext>
              </a:extLst>
            </p:cNvPr>
            <p:cNvSpPr txBox="1"/>
            <p:nvPr/>
          </p:nvSpPr>
          <p:spPr>
            <a:xfrm>
              <a:off x="9545601" y="3485002"/>
              <a:ext cx="210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KaiTi" panose="02010609060101010101" pitchFamily="49" charset="-122"/>
                  <a:ea typeface="KaiTi" panose="02010609060101010101" pitchFamily="49" charset="-122"/>
                </a:rPr>
                <a:t>按照时间顺序</a:t>
              </a: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D8D80DD-DEF5-A727-A9E9-D092F1C954C8}"/>
              </a:ext>
            </a:extLst>
          </p:cNvPr>
          <p:cNvSpPr txBox="1"/>
          <p:nvPr/>
        </p:nvSpPr>
        <p:spPr>
          <a:xfrm>
            <a:off x="6527287" y="5090085"/>
            <a:ext cx="51134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对应的</a:t>
            </a:r>
            <a:r>
              <a:rPr lang="en-US" altLang="zh-CN" sz="2400" dirty="0">
                <a:latin typeface="Söhne"/>
              </a:rPr>
              <a:t>Python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表达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分割 </a:t>
            </a:r>
            <a:r>
              <a:rPr lang="en-US" altLang="zh-CN" sz="2400" dirty="0">
                <a:latin typeface="Söhne"/>
              </a:rPr>
              <a:t>.</a:t>
            </a:r>
            <a:r>
              <a:rPr lang="en-US" altLang="zh-CN" sz="2400" dirty="0" err="1">
                <a:latin typeface="Söhne"/>
              </a:rPr>
              <a:t>train_test_split</a:t>
            </a:r>
            <a:r>
              <a:rPr lang="en-US" altLang="zh-CN" sz="2400" dirty="0">
                <a:latin typeface="Söhne"/>
              </a:rPr>
              <a:t>(</a:t>
            </a:r>
            <a:r>
              <a:rPr lang="zh-CN" altLang="en-US" sz="2400" dirty="0">
                <a:latin typeface="Söhne"/>
              </a:rPr>
              <a:t>）</a:t>
            </a:r>
            <a:endParaRPr lang="en-US" altLang="zh-CN" sz="2400" dirty="0">
              <a:latin typeface="Söhne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训练 </a:t>
            </a:r>
            <a:r>
              <a:rPr lang="en-US" altLang="zh-CN" sz="2400" dirty="0">
                <a:latin typeface="Söhne"/>
              </a:rPr>
              <a:t>.fit( 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输出 </a:t>
            </a:r>
            <a:r>
              <a:rPr lang="en-US" altLang="zh-CN" sz="2400" dirty="0">
                <a:latin typeface="Söhne"/>
              </a:rPr>
              <a:t>.predict()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AE26173-E323-1DD8-2BC8-99EC52FA575A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基本范式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81EC3E7-5773-845A-1861-F1703C0ACEB1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6BE9D5D-B661-4E4B-7231-1E0E0B715C6C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E2FE73C-8E0E-DDF2-7545-C411D36CD0EA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CE0BB71-ADEF-E00D-352E-9A084CD062B5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</a:t>
            </a:r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8564EB-49EF-BD7E-9910-B906100A1739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7F3AC3D-BFA1-E872-5D53-4D6BAD99AA03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6" name="图形 65" descr="用户 纯色填充">
            <a:extLst>
              <a:ext uri="{FF2B5EF4-FFF2-40B4-BE49-F238E27FC236}">
                <a16:creationId xmlns:a16="http://schemas.microsoft.com/office/drawing/2014/main" id="{C9531E44-B7F8-06DA-AABA-27BC206E0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546" y="877750"/>
            <a:ext cx="1025072" cy="1025072"/>
          </a:xfrm>
          <a:prstGeom prst="rect">
            <a:avLst/>
          </a:prstGeom>
        </p:spPr>
      </p:pic>
      <p:pic>
        <p:nvPicPr>
          <p:cNvPr id="68" name="图形 67" descr="便携式计算机 纯色填充">
            <a:extLst>
              <a:ext uri="{FF2B5EF4-FFF2-40B4-BE49-F238E27FC236}">
                <a16:creationId xmlns:a16="http://schemas.microsoft.com/office/drawing/2014/main" id="{69DEFEA2-4EA1-12F3-E65B-FCEFF3222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180" y="40592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3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表格&#10;&#10;描述已自动生成">
            <a:extLst>
              <a:ext uri="{FF2B5EF4-FFF2-40B4-BE49-F238E27FC236}">
                <a16:creationId xmlns:a16="http://schemas.microsoft.com/office/drawing/2014/main" id="{347148B4-DCA1-A7E1-94EE-A9ADC30D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7" y="691747"/>
            <a:ext cx="7576879" cy="2077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88B6FAD-F379-F8FA-6800-2FF9EB8E742B}"/>
                  </a:ext>
                </a:extLst>
              </p:cNvPr>
              <p:cNvSpPr txBox="1"/>
              <p:nvPr/>
            </p:nvSpPr>
            <p:spPr>
              <a:xfrm>
                <a:off x="218620" y="2768804"/>
                <a:ext cx="11897179" cy="4063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lang="zh-CN" altLang="en-US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）准确率</a:t>
                </a:r>
                <a:endParaRPr lang="en-US" altLang="zh-CN" b="1" dirty="0">
                  <a:solidFill>
                    <a:srgbClr val="0080FF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b="1" dirty="0"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指分类</a:t>
                </a:r>
                <a:r>
                  <a:rPr lang="zh-CN" altLang="en-US" b="1" dirty="0">
                    <a:solidFill>
                      <a:srgbClr val="FF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正确的样本</a:t>
                </a:r>
                <a:r>
                  <a:rPr lang="zh-CN" altLang="en-US" b="1" dirty="0"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占</a:t>
                </a:r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总样本个数</a:t>
                </a:r>
                <a:r>
                  <a:rPr lang="zh-CN" altLang="en-US" b="1" dirty="0"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的比例。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𝐴𝑐𝑐𝑢𝑟𝑎𝑐𝑦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𝑇𝑃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𝑇𝑁</m:t>
                        </m:r>
                      </m:num>
                      <m:den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𝑇𝑃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𝐹𝑃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𝐹𝑁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𝑇𝑁</m:t>
                        </m:r>
                      </m:den>
                    </m:f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91+87</m:t>
                        </m:r>
                      </m:num>
                      <m:den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200</m:t>
                        </m:r>
                      </m:den>
                    </m:f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=89%</m:t>
                    </m:r>
                  </m:oMath>
                </a14:m>
                <a:br>
                  <a:rPr lang="en-US" altLang="zh-CN" dirty="0"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</a:br>
                <a:r>
                  <a:rPr lang="zh-CN" altLang="en-US" dirty="0"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准确率是最简单也是最直观的评价指标，</a:t>
                </a:r>
                <a:r>
                  <a:rPr lang="zh-CN" altLang="en-US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但同时存在明显的缺陷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zh-CN" altLang="en-US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很容易受到样本数量以及样本是否均衡带来的影响）</a:t>
                </a:r>
                <a:br>
                  <a:rPr lang="zh-CN" altLang="en-US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</a:br>
                <a:r>
                  <a:rPr lang="zh-CN" altLang="en-US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2</a:t>
                </a:r>
                <a:r>
                  <a:rPr lang="zh-CN" altLang="en-US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）精确率</a:t>
                </a:r>
                <a:endParaRPr lang="en-US" altLang="zh-CN" b="1" u="none" strike="noStrike" dirty="0">
                  <a:solidFill>
                    <a:srgbClr val="000000"/>
                  </a:solidFill>
                  <a:effectLst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指分类</a:t>
                </a:r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正确的正样本个数</a:t>
                </a:r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占</a:t>
                </a:r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分类器判定为正样本的样本个数</a:t>
                </a:r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的比例。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𝑃𝑟𝑒𝑖𝑠𝑖𝑜𝑛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𝑇𝑃</m:t>
                        </m:r>
                      </m:num>
                      <m:den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𝑇𝑃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𝐹𝑃</m:t>
                        </m:r>
                      </m:den>
                    </m:f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91+13</m:t>
                        </m:r>
                      </m:num>
                      <m:den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104</m:t>
                        </m:r>
                      </m:den>
                    </m:f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=87.5%</m:t>
                    </m:r>
                  </m:oMath>
                </a14:m>
                <a:br>
                  <a:rPr lang="en-US" altLang="zh-CN" dirty="0"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</a:br>
                <a:r>
                  <a:rPr lang="zh-CN" altLang="en-US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精确率容易与准确率混淆，精确率只针对预测正确的正样本而不是所有预测正确的样本。</a:t>
                </a:r>
                <a:br>
                  <a:rPr lang="en-US" altLang="zh-CN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</a:br>
                <a:r>
                  <a:rPr lang="zh-CN" altLang="en-US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3</a:t>
                </a:r>
                <a:r>
                  <a:rPr lang="zh-CN" altLang="en-US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）召回率</a:t>
                </a:r>
                <a:endParaRPr lang="en-US" altLang="zh-CN" b="1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指分类</a:t>
                </a:r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正确的正样本个数</a:t>
                </a:r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占</a:t>
                </a:r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真正的正样本个数</a:t>
                </a:r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的比例。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𝑅𝑒𝑐𝑎𝑙𝑙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𝑇𝑃</m:t>
                        </m:r>
                      </m:num>
                      <m:den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𝑇𝑃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𝐹𝑁</m:t>
                        </m:r>
                      </m:den>
                    </m:f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91</m:t>
                        </m:r>
                      </m:num>
                      <m:den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91+9</m:t>
                        </m:r>
                      </m:den>
                    </m:f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=91%</m:t>
                    </m:r>
                  </m:oMath>
                </a14:m>
                <a:br>
                  <a:rPr lang="en-US" altLang="zh-CN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</a:br>
                <a:r>
                  <a:rPr lang="zh-CN" altLang="en-US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4</a:t>
                </a:r>
                <a:r>
                  <a:rPr lang="zh-CN" altLang="en-US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）</a:t>
                </a:r>
                <a:r>
                  <a:rPr lang="en-US" altLang="zh-CN" b="1" dirty="0">
                    <a:solidFill>
                      <a:srgbClr val="0080FF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F1-score</a:t>
                </a:r>
                <a:endParaRPr lang="en-US" altLang="zh-CN" b="1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𝐹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1=</m:t>
                      </m:r>
                      <m:f>
                        <m:fPr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𝑃𝑟𝑒𝑖𝑠𝑖𝑜𝑛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𝑃𝑟𝑒𝑖𝑠𝑖𝑜𝑛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𝑅𝑒𝑐𝑎𝑙𝑙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2∗87.5%∗91%</m:t>
                          </m:r>
                        </m:num>
                        <m:den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87.5%+91%</m:t>
                          </m:r>
                        </m:den>
                      </m:f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=89.2%</m:t>
                      </m:r>
                    </m:oMath>
                  </m:oMathPara>
                </a14:m>
                <a:br>
                  <a:rPr lang="en-US" altLang="zh-CN" dirty="0"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</a:br>
                <a:endParaRPr lang="en-US" altLang="zh-CN" b="1" u="none" strike="noStrike" dirty="0">
                  <a:solidFill>
                    <a:srgbClr val="000000"/>
                  </a:solidFill>
                  <a:effectLst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精确率和召回率的加权调和平均数</a:t>
                </a:r>
                <a:r>
                  <a:rPr lang="zh-CN" altLang="en-US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，精确率和召回率都是越高越好，但两者往往是矛盾的。</a:t>
                </a:r>
                <a:endParaRPr lang="en-US" altLang="zh-CN" u="none" strike="noStrike" dirty="0">
                  <a:solidFill>
                    <a:srgbClr val="000000"/>
                  </a:solidFill>
                  <a:effectLst/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因此</a:t>
                </a:r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常用</a:t>
                </a:r>
                <a:r>
                  <a:rPr lang="en-US" altLang="zh-CN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F1-score</a:t>
                </a:r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来综合评价分类器的效果</a:t>
                </a:r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，它的取值范围为</a:t>
                </a:r>
                <a:r>
                  <a:rPr lang="en-US" altLang="zh-CN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0</a:t>
                </a:r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到</a:t>
                </a:r>
                <a:r>
                  <a:rPr lang="en-US" altLang="zh-CN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，越接近</a:t>
                </a:r>
                <a:r>
                  <a:rPr lang="en-US" altLang="zh-CN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lang="zh-CN" altLang="en-US" b="1" u="none" strike="noStrike" dirty="0">
                    <a:solidFill>
                      <a:srgbClr val="000000"/>
                    </a:solidFill>
                    <a:effectLst/>
                    <a:latin typeface="KaiTi" panose="02010609060101010101" pitchFamily="49" charset="-122"/>
                    <a:ea typeface="KaiTi" panose="02010609060101010101" pitchFamily="49" charset="-122"/>
                  </a:rPr>
                  <a:t>效果越好。</a:t>
                </a:r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88B6FAD-F379-F8FA-6800-2FF9EB8E7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20" y="2768804"/>
                <a:ext cx="11897179" cy="4063933"/>
              </a:xfrm>
              <a:prstGeom prst="rect">
                <a:avLst/>
              </a:prstGeom>
              <a:blipFill>
                <a:blip r:embed="rId4"/>
                <a:stretch>
                  <a:fillRect l="-534" t="-311" r="-1921" b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图片 41">
            <a:extLst>
              <a:ext uri="{FF2B5EF4-FFF2-40B4-BE49-F238E27FC236}">
                <a16:creationId xmlns:a16="http://schemas.microsoft.com/office/drawing/2014/main" id="{D13EC906-CD5A-389C-AF70-2FB43724D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586" y="691747"/>
            <a:ext cx="4218207" cy="2342067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E1C3BE39-16BD-3269-4D11-43485A81B947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基本范式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3FA923-649D-59B6-64F9-D89CCCF051C0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2139C3E-9673-3112-E105-00C7C42EE54C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9F14B45-49C5-4B72-37B8-9D0C93A9AF5F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A4D0E0C-54FF-F302-B7D0-714082B585A6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CA44B5A-077A-6356-46FF-DE30486B505E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</a:t>
            </a:r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0D2268F-6385-3ACA-BA6A-F32BB8B703EF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8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655CE9DF-D394-AA5D-A1CB-BE12E413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1" y="872218"/>
            <a:ext cx="5465808" cy="2906485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314F15A1-FD24-50C9-0355-059EF2E2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30" y="1249136"/>
            <a:ext cx="6419217" cy="2098221"/>
          </a:xfrm>
          <a:prstGeom prst="rect">
            <a:avLst/>
          </a:prstGeom>
        </p:spPr>
      </p:pic>
      <p:pic>
        <p:nvPicPr>
          <p:cNvPr id="14" name="图片 13" descr="表格&#10;&#10;描述已自动生成">
            <a:extLst>
              <a:ext uri="{FF2B5EF4-FFF2-40B4-BE49-F238E27FC236}">
                <a16:creationId xmlns:a16="http://schemas.microsoft.com/office/drawing/2014/main" id="{B82E4782-E3F7-D17A-918B-CB1758D1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429" y="3347357"/>
            <a:ext cx="6419218" cy="334176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42E6160-12EE-631A-59D6-36D20A657733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基本范式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DAD2E0-D812-8A0E-DA33-45F357FFF4CA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AF5E44-63BB-789F-D7C1-B8170B4C9527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891C6E-D8BD-8E3C-1ED2-4F11730B7C24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415B33-A406-A0C1-A435-537A6AB0EC9D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82A574-2FB1-82DC-726B-FB0DBB770E7E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79418F-1800-C177-479F-F888FC4765D6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</a:t>
            </a:r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1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4"/>
    </mc:Choice>
    <mc:Fallback xmlns="">
      <p:transition spd="slow" advTm="1715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03CD07-8473-BF35-C9CD-CC3EAF5A9650}"/>
              </a:ext>
            </a:extLst>
          </p:cNvPr>
          <p:cNvSpPr txBox="1"/>
          <p:nvPr/>
        </p:nvSpPr>
        <p:spPr>
          <a:xfrm>
            <a:off x="457200" y="1075433"/>
            <a:ext cx="434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从集成学习（</a:t>
            </a:r>
            <a:r>
              <a:rPr kumimoji="1" lang="en-US" altLang="zh-CN" dirty="0">
                <a:latin typeface="Times" pitchFamily="2" charset="0"/>
                <a:ea typeface="KaiTi" panose="02010609060101010101" pitchFamily="49" charset="-122"/>
              </a:rPr>
              <a:t>Ensemble Learning</a:t>
            </a: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）说起：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优势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提升预测准确性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提高模型的稳定性和鲁棒性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可以处理大规模复杂问题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提供了一种灵活的框架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劣势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训练和计算成本高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可解释性较差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可能出现过拟合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数据不平衡的问题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分类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KaiTi" panose="02010609060101010101" pitchFamily="49" charset="-122"/>
              </a:rPr>
              <a:t>Bagging </a:t>
            </a: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串联，民主策略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KaiTi" panose="02010609060101010101" pitchFamily="49" charset="-122"/>
              </a:rPr>
              <a:t>Boosting</a:t>
            </a: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 并联，精英策略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KaiTi" panose="02010609060101010101" pitchFamily="49" charset="-122"/>
              </a:rPr>
              <a:t>Stacking 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K-Fold CV </a:t>
            </a: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交叉验证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" pitchFamily="2" charset="0"/>
                <a:ea typeface="KaiTi" panose="02010609060101010101" pitchFamily="49" charset="-122"/>
              </a:rPr>
              <a:t>Blending</a:t>
            </a: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solidFill>
                  <a:srgbClr val="121212"/>
                </a:solidFill>
                <a:latin typeface="-apple-system"/>
                <a:ea typeface="KaiTi" panose="02010609060101010101" pitchFamily="49" charset="-122"/>
              </a:rPr>
              <a:t>Holdout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 CV </a:t>
            </a:r>
            <a:r>
              <a:rPr kumimoji="1" lang="zh-CN" altLang="en-US" dirty="0">
                <a:latin typeface="Times" pitchFamily="2" charset="0"/>
                <a:ea typeface="KaiTi" panose="02010609060101010101" pitchFamily="49" charset="-122"/>
              </a:rPr>
              <a:t>交叉验证</a:t>
            </a: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latin typeface="Times" pitchFamily="2" charset="0"/>
              <a:ea typeface="KaiTi" panose="02010609060101010101" pitchFamily="49" charset="-122"/>
            </a:endParaRPr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56353500-D5BE-4146-9C44-01AAC1F27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7" r="5208"/>
          <a:stretch/>
        </p:blipFill>
        <p:spPr>
          <a:xfrm>
            <a:off x="4597401" y="1075433"/>
            <a:ext cx="7594599" cy="54122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A7E69F-92FD-6F07-23D5-828679F8605F}"/>
              </a:ext>
            </a:extLst>
          </p:cNvPr>
          <p:cNvSpPr/>
          <p:nvPr/>
        </p:nvSpPr>
        <p:spPr>
          <a:xfrm>
            <a:off x="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基本范式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75F41C-1CB1-82B0-132C-15362E43CB6D}"/>
              </a:ext>
            </a:extLst>
          </p:cNvPr>
          <p:cNvSpPr/>
          <p:nvPr/>
        </p:nvSpPr>
        <p:spPr>
          <a:xfrm>
            <a:off x="1559726" y="0"/>
            <a:ext cx="1559725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模型路线图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1A7F13-F20E-31A9-0133-F48EECDE5CB3}"/>
              </a:ext>
            </a:extLst>
          </p:cNvPr>
          <p:cNvSpPr/>
          <p:nvPr/>
        </p:nvSpPr>
        <p:spPr>
          <a:xfrm>
            <a:off x="3119451" y="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分类和回归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C42AC0-5E74-3EFC-DE49-C74E89FFE292}"/>
              </a:ext>
            </a:extLst>
          </p:cNvPr>
          <p:cNvSpPr/>
          <p:nvPr/>
        </p:nvSpPr>
        <p:spPr>
          <a:xfrm>
            <a:off x="9840685" y="0"/>
            <a:ext cx="2351315" cy="558140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决策树和</a:t>
            </a:r>
            <a:r>
              <a:rPr kumimoji="1"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集成学习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1D108B-9BAB-F00B-F083-F2367D132DC4}"/>
              </a:ext>
            </a:extLst>
          </p:cNvPr>
          <p:cNvSpPr/>
          <p:nvPr/>
        </p:nvSpPr>
        <p:spPr>
          <a:xfrm>
            <a:off x="4679176" y="2571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机器学习本质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9D0D10-4986-F350-426F-8F289532A71A}"/>
              </a:ext>
            </a:extLst>
          </p:cNvPr>
          <p:cNvSpPr/>
          <p:nvPr/>
        </p:nvSpPr>
        <p:spPr>
          <a:xfrm>
            <a:off x="6238901" y="5370"/>
            <a:ext cx="1559724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分类评价指标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118039-BBF5-9FDB-25E0-35EFE27F20AA}"/>
              </a:ext>
            </a:extLst>
          </p:cNvPr>
          <p:cNvSpPr/>
          <p:nvPr/>
        </p:nvSpPr>
        <p:spPr>
          <a:xfrm>
            <a:off x="7798624" y="0"/>
            <a:ext cx="2042061" cy="558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参数调优和过拟合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91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ACF4FD5A-8DCB-1621-E8D8-20A8C2EE66ED}"/>
              </a:ext>
            </a:extLst>
          </p:cNvPr>
          <p:cNvSpPr/>
          <p:nvPr/>
        </p:nvSpPr>
        <p:spPr>
          <a:xfrm>
            <a:off x="1225320" y="1587500"/>
            <a:ext cx="9741360" cy="1156391"/>
          </a:xfrm>
          <a:prstGeom prst="roundRect">
            <a:avLst/>
          </a:prstGeom>
          <a:solidFill>
            <a:srgbClr val="0000A0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148151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öhne"/>
              </a:rPr>
              <a:t>Python </a:t>
            </a:r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数据分析补充内容（机器学习、深度学习）</a:t>
            </a:r>
            <a:endParaRPr lang="en-US" altLang="zh-CN" sz="24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EEB631-4401-AD79-F703-40779433895C}"/>
              </a:ext>
            </a:extLst>
          </p:cNvPr>
          <p:cNvSpPr txBox="1"/>
          <p:nvPr/>
        </p:nvSpPr>
        <p:spPr>
          <a:xfrm>
            <a:off x="3035461" y="3429000"/>
            <a:ext cx="6121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öhne"/>
              </a:rPr>
              <a:t>Author: Will </a:t>
            </a:r>
            <a:r>
              <a:rPr lang="en-US" altLang="zh-CN" sz="2400" dirty="0" err="1">
                <a:latin typeface="Söhne"/>
              </a:rPr>
              <a:t>Zuo</a:t>
            </a:r>
            <a:endParaRPr lang="en-US" altLang="zh-CN" sz="2400" dirty="0">
              <a:latin typeface="Söhne"/>
            </a:endParaRPr>
          </a:p>
          <a:p>
            <a:pPr algn="ctr"/>
            <a:r>
              <a:rPr lang="en-US" altLang="zh-CN" sz="2400" dirty="0">
                <a:latin typeface="Söhne"/>
              </a:rPr>
              <a:t>Supervisor: </a:t>
            </a:r>
            <a:r>
              <a:rPr lang="en-US" altLang="zh-CN" sz="2400" dirty="0" err="1">
                <a:latin typeface="Söhne"/>
              </a:rPr>
              <a:t>Aiping</a:t>
            </a:r>
            <a:r>
              <a:rPr lang="en-US" altLang="zh-CN" sz="2400" dirty="0">
                <a:latin typeface="Söhne"/>
              </a:rPr>
              <a:t> Jiang</a:t>
            </a:r>
          </a:p>
          <a:p>
            <a:pPr algn="ctr"/>
            <a:endParaRPr lang="en-US" altLang="zh-CN" sz="2400" dirty="0">
              <a:latin typeface="Söhne"/>
            </a:endParaRPr>
          </a:p>
          <a:p>
            <a:pPr algn="ctr"/>
            <a:r>
              <a:rPr lang="en-US" altLang="zh-CN" sz="2400" dirty="0">
                <a:latin typeface="Söhne"/>
              </a:rPr>
              <a:t>SILC Business School, Shanghai University</a:t>
            </a:r>
          </a:p>
          <a:p>
            <a:pPr algn="ctr"/>
            <a:endParaRPr lang="en-US" altLang="zh-CN" sz="2400" dirty="0">
              <a:latin typeface="Söhne"/>
            </a:endParaRPr>
          </a:p>
          <a:p>
            <a:pPr algn="ctr"/>
            <a:r>
              <a:rPr lang="en-US" altLang="zh-CN" sz="2400" dirty="0">
                <a:latin typeface="Söhne"/>
              </a:rPr>
              <a:t>January 5, 2024</a:t>
            </a:r>
            <a:endParaRPr lang="zh-CN" altLang="en-US" sz="2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9883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0"/>
    </mc:Choice>
    <mc:Fallback xmlns="">
      <p:transition spd="slow" advTm="1582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12392</TotalTime>
  <Words>1412</Words>
  <Application>Microsoft Macintosh PowerPoint</Application>
  <PresentationFormat>宽屏</PresentationFormat>
  <Paragraphs>254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-apple-system</vt:lpstr>
      <vt:lpstr>等线</vt:lpstr>
      <vt:lpstr>等线 Light</vt:lpstr>
      <vt:lpstr>KaiTi</vt:lpstr>
      <vt:lpstr>Söhne</vt:lpstr>
      <vt:lpstr>Weibei SC</vt:lpstr>
      <vt:lpstr>Arial</vt:lpstr>
      <vt:lpstr>Cambria Math</vt:lpstr>
      <vt:lpstr>Times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左维</dc:creator>
  <cp:keywords/>
  <dc:description/>
  <cp:lastModifiedBy>左维</cp:lastModifiedBy>
  <cp:revision>18</cp:revision>
  <dcterms:created xsi:type="dcterms:W3CDTF">2023-09-18T05:25:20Z</dcterms:created>
  <dcterms:modified xsi:type="dcterms:W3CDTF">2024-01-05T01:32:41Z</dcterms:modified>
  <cp:category/>
</cp:coreProperties>
</file>